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lleza" charset="1" panose="02000503050000020003"/>
      <p:regular r:id="rId10"/>
    </p:embeddedFont>
    <p:embeddedFont>
      <p:font typeface="Maharlika" charset="1" panose="00000000000000000000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851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05704"/>
            <a:ext cx="16230600" cy="194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sz="13500">
                <a:solidFill>
                  <a:srgbClr val="FFFFFF"/>
                </a:solidFill>
                <a:latin typeface="Maharlika"/>
              </a:rPr>
              <a:t>SAS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1578" y="5328094"/>
            <a:ext cx="10724844" cy="230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367">
                <a:solidFill>
                  <a:srgbClr val="FFFFFF"/>
                </a:solidFill>
                <a:latin typeface="Belleza Extra-Light"/>
              </a:rPr>
              <a:t>EXAM OF STATISTICAL SOFTWARE</a:t>
            </a:r>
          </a:p>
          <a:p>
            <a:pPr algn="ctr">
              <a:lnSpc>
                <a:spcPts val="4480"/>
              </a:lnSpc>
            </a:pPr>
            <a:r>
              <a:rPr lang="en-US" sz="3200" spc="336">
                <a:solidFill>
                  <a:srgbClr val="FFFFFF"/>
                </a:solidFill>
                <a:latin typeface="Belleza Extra-Light"/>
              </a:rPr>
              <a:t>UNIVERSITY OF BOLOGNA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336">
                <a:solidFill>
                  <a:srgbClr val="FFFFFF"/>
                </a:solidFill>
                <a:latin typeface="Belleza Extra-Light Italics"/>
              </a:rPr>
              <a:t>SUSANNA CASARINI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399991">
            <a:off x="4000476" y="-4000513"/>
            <a:ext cx="10287047" cy="18288027"/>
          </a:xfrm>
          <a:custGeom>
            <a:avLst/>
            <a:gdLst/>
            <a:ahLst/>
            <a:cxnLst/>
            <a:rect r="r" b="b" t="t" l="l"/>
            <a:pathLst>
              <a:path h="18288027" w="1028704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t="0" r="-3885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Second report: 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Employee donations.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rtf report of employee donations by department and job role.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339718" y="2833687"/>
            <a:ext cx="11608563" cy="7162303"/>
          </a:xfrm>
          <a:custGeom>
            <a:avLst/>
            <a:gdLst/>
            <a:ahLst/>
            <a:cxnLst/>
            <a:rect r="r" b="b" t="t" l="l"/>
            <a:pathLst>
              <a:path h="7162303" w="11608563">
                <a:moveTo>
                  <a:pt x="0" y="0"/>
                </a:moveTo>
                <a:lnTo>
                  <a:pt x="11608564" y="0"/>
                </a:lnTo>
                <a:lnTo>
                  <a:pt x="11608564" y="7162302"/>
                </a:lnTo>
                <a:lnTo>
                  <a:pt x="0" y="7162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First table: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 means of employee donations.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means of donations by department for every period.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958465"/>
            <a:ext cx="16230600" cy="477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Belleza"/>
              </a:rPr>
              <a:t> </a:t>
            </a:r>
            <a:r>
              <a:rPr lang="en-US" sz="4500">
                <a:solidFill>
                  <a:srgbClr val="FFFFFF"/>
                </a:solidFill>
                <a:latin typeface="Belleza Bold"/>
              </a:rPr>
              <a:t>PROC MEANS </a:t>
            </a:r>
            <a:r>
              <a:rPr lang="en-US" sz="4500">
                <a:solidFill>
                  <a:srgbClr val="FFFFFF"/>
                </a:solidFill>
                <a:latin typeface="Belleza"/>
              </a:rPr>
              <a:t>and</a:t>
            </a:r>
            <a:r>
              <a:rPr lang="en-US" sz="4500">
                <a:solidFill>
                  <a:srgbClr val="FFFFFF"/>
                </a:solidFill>
                <a:latin typeface="Belleza Bold"/>
              </a:rPr>
              <a:t> CLASS </a:t>
            </a:r>
            <a:r>
              <a:rPr lang="en-US" sz="4500">
                <a:solidFill>
                  <a:srgbClr val="FFFFFF"/>
                </a:solidFill>
                <a:latin typeface="Belleza"/>
              </a:rPr>
              <a:t>statement to calculate the donations mean for every period by department</a:t>
            </a:r>
          </a:p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Belleza"/>
              </a:rPr>
              <a:t> </a:t>
            </a:r>
            <a:r>
              <a:rPr lang="en-US" sz="4500">
                <a:solidFill>
                  <a:srgbClr val="FFFFFF"/>
                </a:solidFill>
                <a:latin typeface="Belleza Bold"/>
              </a:rPr>
              <a:t>PROC SORT</a:t>
            </a:r>
            <a:r>
              <a:rPr lang="en-US" sz="4500">
                <a:solidFill>
                  <a:srgbClr val="FFFFFF"/>
                </a:solidFill>
                <a:latin typeface="Belleza"/>
              </a:rPr>
              <a:t> to sort data by department</a:t>
            </a:r>
          </a:p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Belleza"/>
              </a:rPr>
              <a:t> </a:t>
            </a:r>
            <a:r>
              <a:rPr lang="en-US" sz="4500">
                <a:solidFill>
                  <a:srgbClr val="FFFFFF"/>
                </a:solidFill>
                <a:latin typeface="Belleza Bold"/>
              </a:rPr>
              <a:t>PROC TRANSPOSE </a:t>
            </a:r>
            <a:r>
              <a:rPr lang="en-US" sz="4500">
                <a:solidFill>
                  <a:srgbClr val="FFFFFF"/>
                </a:solidFill>
                <a:latin typeface="Belleza"/>
              </a:rPr>
              <a:t>to transpose the donations variables and create the </a:t>
            </a:r>
            <a:r>
              <a:rPr lang="en-US" sz="4500">
                <a:solidFill>
                  <a:srgbClr val="FFFFFF"/>
                </a:solidFill>
                <a:latin typeface="Belleza Italics"/>
              </a:rPr>
              <a:t>period</a:t>
            </a:r>
            <a:r>
              <a:rPr lang="en-US" sz="4500">
                <a:solidFill>
                  <a:srgbClr val="FFFFFF"/>
                </a:solidFill>
                <a:latin typeface="Belleza"/>
              </a:rPr>
              <a:t> variable </a:t>
            </a:r>
          </a:p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Belleza"/>
              </a:rPr>
              <a:t> </a:t>
            </a:r>
            <a:r>
              <a:rPr lang="en-US" sz="4500">
                <a:solidFill>
                  <a:srgbClr val="FFFFFF"/>
                </a:solidFill>
                <a:latin typeface="Belleza Bold"/>
              </a:rPr>
              <a:t>PROC REPORT</a:t>
            </a:r>
            <a:r>
              <a:rPr lang="en-US" sz="4500">
                <a:solidFill>
                  <a:srgbClr val="FFFFFF"/>
                </a:solidFill>
                <a:latin typeface="Belleza"/>
              </a:rPr>
              <a:t> to display the table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First table: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 means of employee donations.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PROC MEANS and PROC TRANSPOSE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46666" y="2940367"/>
            <a:ext cx="11394668" cy="6317933"/>
          </a:xfrm>
          <a:custGeom>
            <a:avLst/>
            <a:gdLst/>
            <a:ahLst/>
            <a:cxnLst/>
            <a:rect r="r" b="b" t="t" l="l"/>
            <a:pathLst>
              <a:path h="6317933" w="11394668">
                <a:moveTo>
                  <a:pt x="0" y="0"/>
                </a:moveTo>
                <a:lnTo>
                  <a:pt x="11394668" y="0"/>
                </a:lnTo>
                <a:lnTo>
                  <a:pt x="11394668" y="6317933"/>
                </a:lnTo>
                <a:lnTo>
                  <a:pt x="0" y="6317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298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First table: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 means of employee donations.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Table report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285571" y="3038002"/>
            <a:ext cx="7716857" cy="6220298"/>
          </a:xfrm>
          <a:custGeom>
            <a:avLst/>
            <a:gdLst/>
            <a:ahLst/>
            <a:cxnLst/>
            <a:rect r="r" b="b" t="t" l="l"/>
            <a:pathLst>
              <a:path h="6220298" w="7716857">
                <a:moveTo>
                  <a:pt x="0" y="0"/>
                </a:moveTo>
                <a:lnTo>
                  <a:pt x="7716858" y="0"/>
                </a:lnTo>
                <a:lnTo>
                  <a:pt x="7716858" y="6220298"/>
                </a:lnTo>
                <a:lnTo>
                  <a:pt x="0" y="622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399991">
            <a:off x="4000476" y="-4000513"/>
            <a:ext cx="10287047" cy="18288027"/>
          </a:xfrm>
          <a:custGeom>
            <a:avLst/>
            <a:gdLst/>
            <a:ahLst/>
            <a:cxnLst/>
            <a:rect r="r" b="b" t="t" l="l"/>
            <a:pathLst>
              <a:path h="18288027" w="1028704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t="0" r="-3885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Second table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: means of employee donations.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means of donations by job role for every period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030028"/>
            <a:ext cx="16230600" cy="237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Belleza"/>
              </a:rPr>
              <a:t> MACRO to use the code of the previous table, setting the grouping variable as option.</a:t>
            </a:r>
          </a:p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Belleza"/>
              </a:rPr>
              <a:t> Apply the MACRO to the job role variable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399991">
            <a:off x="4000476" y="-4000513"/>
            <a:ext cx="10287047" cy="18288027"/>
          </a:xfrm>
          <a:custGeom>
            <a:avLst/>
            <a:gdLst/>
            <a:ahLst/>
            <a:cxnLst/>
            <a:rect r="r" b="b" t="t" l="l"/>
            <a:pathLst>
              <a:path h="18288027" w="1028704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t="0" r="-3885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Second table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: means of employee donations.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means of donations by job role for every period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177339" y="3406608"/>
            <a:ext cx="11933322" cy="5851692"/>
            <a:chOff x="0" y="0"/>
            <a:chExt cx="15911096" cy="78022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11096" cy="3331169"/>
            </a:xfrm>
            <a:custGeom>
              <a:avLst/>
              <a:gdLst/>
              <a:ahLst/>
              <a:cxnLst/>
              <a:rect r="r" b="b" t="t" l="l"/>
              <a:pathLst>
                <a:path h="3331169" w="15911096">
                  <a:moveTo>
                    <a:pt x="0" y="0"/>
                  </a:moveTo>
                  <a:lnTo>
                    <a:pt x="15911096" y="0"/>
                  </a:lnTo>
                  <a:lnTo>
                    <a:pt x="15911096" y="3331169"/>
                  </a:lnTo>
                  <a:lnTo>
                    <a:pt x="0" y="3331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55429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226543"/>
              <a:ext cx="15795412" cy="3575714"/>
            </a:xfrm>
            <a:custGeom>
              <a:avLst/>
              <a:gdLst/>
              <a:ahLst/>
              <a:cxnLst/>
              <a:rect r="r" b="b" t="t" l="l"/>
              <a:pathLst>
                <a:path h="3575714" w="15795412">
                  <a:moveTo>
                    <a:pt x="0" y="0"/>
                  </a:moveTo>
                  <a:lnTo>
                    <a:pt x="15795412" y="0"/>
                  </a:lnTo>
                  <a:lnTo>
                    <a:pt x="15795412" y="3575713"/>
                  </a:lnTo>
                  <a:lnTo>
                    <a:pt x="0" y="3575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8842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399991">
            <a:off x="4000476" y="-4000513"/>
            <a:ext cx="10287047" cy="18288027"/>
          </a:xfrm>
          <a:custGeom>
            <a:avLst/>
            <a:gdLst/>
            <a:ahLst/>
            <a:cxnLst/>
            <a:rect r="r" b="b" t="t" l="l"/>
            <a:pathLst>
              <a:path h="18288027" w="1028704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t="0" r="-3885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Second table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: means of employee donations.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means of donations by job role for every period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28407" y="2986703"/>
            <a:ext cx="7231185" cy="6271597"/>
          </a:xfrm>
          <a:custGeom>
            <a:avLst/>
            <a:gdLst/>
            <a:ahLst/>
            <a:cxnLst/>
            <a:rect r="r" b="b" t="t" l="l"/>
            <a:pathLst>
              <a:path h="6271597" w="7231185">
                <a:moveTo>
                  <a:pt x="0" y="0"/>
                </a:moveTo>
                <a:lnTo>
                  <a:pt x="7231186" y="0"/>
                </a:lnTo>
                <a:lnTo>
                  <a:pt x="7231186" y="6271597"/>
                </a:lnTo>
                <a:lnTo>
                  <a:pt x="0" y="6271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15653"/>
            <a:ext cx="15655370" cy="397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163459"/>
                </a:solidFill>
                <a:latin typeface="Belleza"/>
              </a:rPr>
              <a:t> </a:t>
            </a:r>
            <a:r>
              <a:rPr lang="en-US" sz="4500">
                <a:solidFill>
                  <a:srgbClr val="163459"/>
                </a:solidFill>
                <a:latin typeface="Belleza Bold"/>
              </a:rPr>
              <a:t>DATA STEP</a:t>
            </a:r>
            <a:r>
              <a:rPr lang="en-US" sz="4500">
                <a:solidFill>
                  <a:srgbClr val="163459"/>
                </a:solidFill>
                <a:latin typeface="Belleza"/>
              </a:rPr>
              <a:t> to create a flag variable BNFL. Classification of “Benefactors” as employees who made at least one donation and total amount exceeds 30$.</a:t>
            </a:r>
          </a:p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163459"/>
                </a:solidFill>
                <a:latin typeface="Belleza"/>
              </a:rPr>
              <a:t> </a:t>
            </a:r>
            <a:r>
              <a:rPr lang="en-US" sz="4500">
                <a:solidFill>
                  <a:srgbClr val="163459"/>
                </a:solidFill>
                <a:latin typeface="Belleza Bold"/>
              </a:rPr>
              <a:t>PROC FREQ</a:t>
            </a:r>
            <a:r>
              <a:rPr lang="en-US" sz="4500">
                <a:solidFill>
                  <a:srgbClr val="163459"/>
                </a:solidFill>
                <a:latin typeface="Belleza"/>
              </a:rPr>
              <a:t> to study the association between the two variables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Frequency table: 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benefactor and job role. 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Association between being a benefactor and job.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Frequency table: 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benefactor and job role. 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PROC FREQ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20042" y="2975443"/>
            <a:ext cx="13247916" cy="6282857"/>
          </a:xfrm>
          <a:custGeom>
            <a:avLst/>
            <a:gdLst/>
            <a:ahLst/>
            <a:cxnLst/>
            <a:rect r="r" b="b" t="t" l="l"/>
            <a:pathLst>
              <a:path h="6282857" w="13247916">
                <a:moveTo>
                  <a:pt x="0" y="0"/>
                </a:moveTo>
                <a:lnTo>
                  <a:pt x="13247916" y="0"/>
                </a:lnTo>
                <a:lnTo>
                  <a:pt x="13247916" y="6282857"/>
                </a:lnTo>
                <a:lnTo>
                  <a:pt x="0" y="6282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Frequency table: 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benefactor and job role. 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Association between being a benefactor and job.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24509" y="3133589"/>
            <a:ext cx="4849666" cy="6124711"/>
          </a:xfrm>
          <a:custGeom>
            <a:avLst/>
            <a:gdLst/>
            <a:ahLst/>
            <a:cxnLst/>
            <a:rect r="r" b="b" t="t" l="l"/>
            <a:pathLst>
              <a:path h="6124711" w="4849666">
                <a:moveTo>
                  <a:pt x="0" y="0"/>
                </a:moveTo>
                <a:lnTo>
                  <a:pt x="4849665" y="0"/>
                </a:lnTo>
                <a:lnTo>
                  <a:pt x="4849665" y="6124711"/>
                </a:lnTo>
                <a:lnTo>
                  <a:pt x="0" y="6124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439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28780" y="3289960"/>
            <a:ext cx="3884517" cy="5968340"/>
          </a:xfrm>
          <a:custGeom>
            <a:avLst/>
            <a:gdLst/>
            <a:ahLst/>
            <a:cxnLst/>
            <a:rect r="r" b="b" t="t" l="l"/>
            <a:pathLst>
              <a:path h="5968340" w="3884517">
                <a:moveTo>
                  <a:pt x="0" y="0"/>
                </a:moveTo>
                <a:lnTo>
                  <a:pt x="3884517" y="0"/>
                </a:lnTo>
                <a:lnTo>
                  <a:pt x="3884517" y="5968340"/>
                </a:lnTo>
                <a:lnTo>
                  <a:pt x="0" y="596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2042" y="925068"/>
            <a:ext cx="15254447" cy="8436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48"/>
              </a:lnSpc>
            </a:pPr>
          </a:p>
          <a:p>
            <a:pPr algn="just">
              <a:lnSpc>
                <a:spcPts val="5148"/>
              </a:lnSpc>
            </a:pPr>
          </a:p>
          <a:p>
            <a:pPr algn="just">
              <a:lnSpc>
                <a:spcPts val="5148"/>
              </a:lnSpc>
            </a:pPr>
            <a:r>
              <a:rPr lang="en-US" sz="4400">
                <a:solidFill>
                  <a:srgbClr val="FFFFFF"/>
                </a:solidFill>
                <a:latin typeface="Belleza"/>
              </a:rPr>
              <a:t>ADDRESSES dataset</a:t>
            </a:r>
            <a:r>
              <a:rPr lang="en-US" sz="4400">
                <a:solidFill>
                  <a:srgbClr val="FFFFFF"/>
                </a:solidFill>
                <a:latin typeface="Belleza"/>
              </a:rPr>
              <a:t>: </a:t>
            </a:r>
          </a:p>
          <a:p>
            <a:pPr algn="just" marL="949961" indent="-474980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424 observations, 9 variables. </a:t>
            </a:r>
          </a:p>
          <a:p>
            <a:pPr algn="just" marL="949961" indent="-474980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Informations about employee addresses.</a:t>
            </a:r>
          </a:p>
          <a:p>
            <a:pPr algn="just">
              <a:lnSpc>
                <a:spcPts val="5148"/>
              </a:lnSpc>
            </a:pPr>
          </a:p>
          <a:p>
            <a:pPr algn="just">
              <a:lnSpc>
                <a:spcPts val="5148"/>
              </a:lnSpc>
            </a:pPr>
            <a:r>
              <a:rPr lang="en-US" sz="4400">
                <a:solidFill>
                  <a:srgbClr val="FFFFFF"/>
                </a:solidFill>
                <a:latin typeface="Belleza"/>
              </a:rPr>
              <a:t>ORGANIZATIONS dataset: </a:t>
            </a:r>
          </a:p>
          <a:p>
            <a:pPr algn="just" marL="949961" indent="-474980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424 observations, 4 variables.</a:t>
            </a:r>
          </a:p>
          <a:p>
            <a:pPr algn="just" marL="949961" indent="-474980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Informations about job role and department in the organization.</a:t>
            </a:r>
          </a:p>
          <a:p>
            <a:pPr algn="just">
              <a:lnSpc>
                <a:spcPts val="5148"/>
              </a:lnSpc>
            </a:pPr>
            <a:r>
              <a:rPr lang="en-US" sz="4400">
                <a:solidFill>
                  <a:srgbClr val="FFFFFF"/>
                </a:solidFill>
                <a:latin typeface="Belleza"/>
              </a:rPr>
              <a:t> </a:t>
            </a:r>
          </a:p>
          <a:p>
            <a:pPr algn="just">
              <a:lnSpc>
                <a:spcPts val="5148"/>
              </a:lnSpc>
            </a:pPr>
            <a:r>
              <a:rPr lang="en-US" sz="4400">
                <a:solidFill>
                  <a:srgbClr val="FFFFFF"/>
                </a:solidFill>
                <a:latin typeface="Belleza"/>
              </a:rPr>
              <a:t>DONATIONS dataset: </a:t>
            </a:r>
          </a:p>
          <a:p>
            <a:pPr algn="just" marL="949961" indent="-474980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124 observations, 7 variables.</a:t>
            </a:r>
          </a:p>
          <a:p>
            <a:pPr algn="just" marL="949961" indent="-474980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Informations about employee donations, divided in four periods.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34593"/>
            <a:ext cx="15254447" cy="1172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25"/>
              </a:lnSpc>
            </a:pPr>
            <a:r>
              <a:rPr lang="en-US" sz="7799">
                <a:solidFill>
                  <a:srgbClr val="FFFFFF"/>
                </a:solidFill>
                <a:latin typeface="Belleza"/>
              </a:rPr>
              <a:t>DATA: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851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0027" y="3708400"/>
            <a:ext cx="13187945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FFFFFF"/>
                </a:solidFill>
                <a:latin typeface="Maharlika"/>
              </a:rPr>
              <a:t>Thank you </a:t>
            </a:r>
          </a:p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FFFFFF"/>
                </a:solidFill>
                <a:latin typeface="Maharlika"/>
              </a:rPr>
              <a:t>for the attention!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63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0443"/>
            <a:ext cx="16230600" cy="841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>
                <a:solidFill>
                  <a:srgbClr val="FFFFFF"/>
                </a:solidFill>
                <a:latin typeface="Belleza"/>
              </a:rPr>
              <a:t>AIMs:</a:t>
            </a:r>
          </a:p>
          <a:p>
            <a:pPr>
              <a:lnSpc>
                <a:spcPts val="702"/>
              </a:lnSpc>
            </a:pPr>
            <a:r>
              <a:rPr lang="en-US" sz="600">
                <a:solidFill>
                  <a:srgbClr val="FFFFFF"/>
                </a:solidFill>
                <a:latin typeface="Belleza"/>
              </a:rPr>
              <a:t> </a:t>
            </a:r>
          </a:p>
          <a:p>
            <a:pPr marL="949962" indent="-474981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Create a rtf report with employees informations.</a:t>
            </a:r>
          </a:p>
          <a:p>
            <a:pPr marL="949962" indent="-474981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Create a second report with employee informations about donations, dividing employees by department and job role.</a:t>
            </a:r>
          </a:p>
          <a:p>
            <a:pPr marL="949962" indent="-474981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Create a table and a report with informations about donations in a specific period, dividing employees by department.</a:t>
            </a:r>
          </a:p>
          <a:p>
            <a:pPr marL="949962" indent="-474981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Create a second table with the same informations, dividing employees by job role.</a:t>
            </a:r>
          </a:p>
          <a:p>
            <a:pPr marL="949962" indent="-474981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Create a new variable to classify employees as “benefactors” if the total number of donations is greater than 1 and the total amount exceeds 30$.</a:t>
            </a:r>
          </a:p>
          <a:p>
            <a:pPr marL="949962" indent="-474981" lvl="1">
              <a:lnSpc>
                <a:spcPts val="5148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Belleza"/>
              </a:rPr>
              <a:t>Study the association between job role and being a benefactor.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57924"/>
            <a:ext cx="15655370" cy="637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163459"/>
                </a:solidFill>
                <a:latin typeface="Belleza"/>
              </a:rPr>
              <a:t> </a:t>
            </a:r>
            <a:r>
              <a:rPr lang="en-US" sz="4500">
                <a:solidFill>
                  <a:srgbClr val="163459"/>
                </a:solidFill>
                <a:latin typeface="Belleza Bold"/>
              </a:rPr>
              <a:t>DATA STEP</a:t>
            </a:r>
            <a:r>
              <a:rPr lang="en-US" sz="4500">
                <a:solidFill>
                  <a:srgbClr val="163459"/>
                </a:solidFill>
                <a:latin typeface="Belleza"/>
              </a:rPr>
              <a:t> to create three datasets in the work library</a:t>
            </a:r>
          </a:p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163459"/>
                </a:solidFill>
                <a:latin typeface="Belleza"/>
              </a:rPr>
              <a:t> PROC CONTENTS to understand the datasets</a:t>
            </a:r>
          </a:p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163459"/>
                </a:solidFill>
                <a:latin typeface="Belleza"/>
              </a:rPr>
              <a:t> </a:t>
            </a:r>
            <a:r>
              <a:rPr lang="en-US" sz="4500">
                <a:solidFill>
                  <a:srgbClr val="163459"/>
                </a:solidFill>
                <a:latin typeface="Belleza Bold"/>
              </a:rPr>
              <a:t>PROC SORT</a:t>
            </a:r>
            <a:r>
              <a:rPr lang="en-US" sz="4500">
                <a:solidFill>
                  <a:srgbClr val="163459"/>
                </a:solidFill>
                <a:latin typeface="Belleza"/>
              </a:rPr>
              <a:t> to sort the data by Employee_ID</a:t>
            </a:r>
          </a:p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163459"/>
                </a:solidFill>
                <a:latin typeface="Belleza"/>
              </a:rPr>
              <a:t> </a:t>
            </a:r>
            <a:r>
              <a:rPr lang="en-US" sz="4500">
                <a:solidFill>
                  <a:srgbClr val="163459"/>
                </a:solidFill>
                <a:latin typeface="Belleza Bold"/>
              </a:rPr>
              <a:t>MERGE</a:t>
            </a:r>
            <a:r>
              <a:rPr lang="en-US" sz="4500">
                <a:solidFill>
                  <a:srgbClr val="163459"/>
                </a:solidFill>
                <a:latin typeface="Belleza"/>
              </a:rPr>
              <a:t> statement in the data step, to create a new dataset using a one by many procedure, selecting only the ones who made donations.</a:t>
            </a:r>
          </a:p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163459"/>
                </a:solidFill>
                <a:latin typeface="Belleza"/>
              </a:rPr>
              <a:t> </a:t>
            </a:r>
            <a:r>
              <a:rPr lang="en-US" sz="4500">
                <a:solidFill>
                  <a:srgbClr val="163459"/>
                </a:solidFill>
                <a:latin typeface="Belleza Bold"/>
              </a:rPr>
              <a:t>CATX</a:t>
            </a:r>
            <a:r>
              <a:rPr lang="en-US" sz="4500">
                <a:solidFill>
                  <a:srgbClr val="163459"/>
                </a:solidFill>
                <a:latin typeface="Belleza"/>
              </a:rPr>
              <a:t> statement to create the new variable </a:t>
            </a:r>
            <a:r>
              <a:rPr lang="en-US" sz="4500">
                <a:solidFill>
                  <a:srgbClr val="163459"/>
                </a:solidFill>
                <a:latin typeface="Belleza Italics"/>
              </a:rPr>
              <a:t>addresses</a:t>
            </a:r>
          </a:p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163459"/>
                </a:solidFill>
                <a:latin typeface="Belleza"/>
              </a:rPr>
              <a:t> </a:t>
            </a:r>
            <a:r>
              <a:rPr lang="en-US" sz="4500">
                <a:solidFill>
                  <a:srgbClr val="163459"/>
                </a:solidFill>
                <a:latin typeface="Belleza Bold"/>
              </a:rPr>
              <a:t>PROC REPORT</a:t>
            </a:r>
            <a:r>
              <a:rPr lang="en-US" sz="4500">
                <a:solidFill>
                  <a:srgbClr val="163459"/>
                </a:solidFill>
                <a:latin typeface="Belleza"/>
              </a:rPr>
              <a:t> step to create a rtf file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First report: 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Employee informations. 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Records of clients that made at least one donation.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6093631" cy="2925577"/>
            <a:chOff x="0" y="0"/>
            <a:chExt cx="8124841" cy="39007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124841" cy="3900770"/>
              <a:chOff x="0" y="0"/>
              <a:chExt cx="1604907" cy="77052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604907" cy="770522"/>
              </a:xfrm>
              <a:custGeom>
                <a:avLst/>
                <a:gdLst/>
                <a:ahLst/>
                <a:cxnLst/>
                <a:rect r="r" b="b" t="t" l="l"/>
                <a:pathLst>
                  <a:path h="770522" w="1604907">
                    <a:moveTo>
                      <a:pt x="64795" y="0"/>
                    </a:moveTo>
                    <a:lnTo>
                      <a:pt x="1540112" y="0"/>
                    </a:lnTo>
                    <a:cubicBezTo>
                      <a:pt x="1557297" y="0"/>
                      <a:pt x="1573777" y="6827"/>
                      <a:pt x="1585929" y="18978"/>
                    </a:cubicBezTo>
                    <a:cubicBezTo>
                      <a:pt x="1598080" y="31130"/>
                      <a:pt x="1604907" y="47610"/>
                      <a:pt x="1604907" y="64795"/>
                    </a:cubicBezTo>
                    <a:lnTo>
                      <a:pt x="1604907" y="705727"/>
                    </a:lnTo>
                    <a:cubicBezTo>
                      <a:pt x="1604907" y="722912"/>
                      <a:pt x="1598080" y="739393"/>
                      <a:pt x="1585929" y="751544"/>
                    </a:cubicBezTo>
                    <a:cubicBezTo>
                      <a:pt x="1573777" y="763696"/>
                      <a:pt x="1557297" y="770522"/>
                      <a:pt x="1540112" y="770522"/>
                    </a:cubicBezTo>
                    <a:lnTo>
                      <a:pt x="64795" y="770522"/>
                    </a:lnTo>
                    <a:cubicBezTo>
                      <a:pt x="47610" y="770522"/>
                      <a:pt x="31130" y="763696"/>
                      <a:pt x="18978" y="751544"/>
                    </a:cubicBezTo>
                    <a:cubicBezTo>
                      <a:pt x="6827" y="739393"/>
                      <a:pt x="0" y="722912"/>
                      <a:pt x="0" y="705727"/>
                    </a:cubicBezTo>
                    <a:lnTo>
                      <a:pt x="0" y="64795"/>
                    </a:lnTo>
                    <a:cubicBezTo>
                      <a:pt x="0" y="47610"/>
                      <a:pt x="6827" y="31130"/>
                      <a:pt x="18978" y="18978"/>
                    </a:cubicBezTo>
                    <a:cubicBezTo>
                      <a:pt x="31130" y="6827"/>
                      <a:pt x="47610" y="0"/>
                      <a:pt x="64795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604907" cy="8086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43977" y="322880"/>
              <a:ext cx="7836888" cy="3302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First report: </a:t>
              </a:r>
            </a:p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Employee informations. </a:t>
              </a:r>
            </a:p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LIBNAME 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and PROC CONTENTS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260170" y="1028700"/>
            <a:ext cx="9999130" cy="8229600"/>
          </a:xfrm>
          <a:custGeom>
            <a:avLst/>
            <a:gdLst/>
            <a:ahLst/>
            <a:cxnLst/>
            <a:rect r="r" b="b" t="t" l="l"/>
            <a:pathLst>
              <a:path h="8229600" w="9999130">
                <a:moveTo>
                  <a:pt x="0" y="0"/>
                </a:moveTo>
                <a:lnTo>
                  <a:pt x="9999130" y="0"/>
                </a:lnTo>
                <a:lnTo>
                  <a:pt x="99991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48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First report: 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Employee informations. 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PROC SORT, MERGE and CATX statements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952672"/>
            <a:ext cx="4579727" cy="2713714"/>
          </a:xfrm>
          <a:custGeom>
            <a:avLst/>
            <a:gdLst/>
            <a:ahLst/>
            <a:cxnLst/>
            <a:rect r="r" b="b" t="t" l="l"/>
            <a:pathLst>
              <a:path h="2713714" w="4579727">
                <a:moveTo>
                  <a:pt x="0" y="0"/>
                </a:moveTo>
                <a:lnTo>
                  <a:pt x="4579727" y="0"/>
                </a:lnTo>
                <a:lnTo>
                  <a:pt x="4579727" y="2713714"/>
                </a:lnTo>
                <a:lnTo>
                  <a:pt x="0" y="2713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9091" r="-7102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00240" y="2952672"/>
            <a:ext cx="10559060" cy="6305628"/>
          </a:xfrm>
          <a:custGeom>
            <a:avLst/>
            <a:gdLst/>
            <a:ahLst/>
            <a:cxnLst/>
            <a:rect r="r" b="b" t="t" l="l"/>
            <a:pathLst>
              <a:path h="6305628" w="10559060">
                <a:moveTo>
                  <a:pt x="0" y="0"/>
                </a:moveTo>
                <a:lnTo>
                  <a:pt x="10559060" y="0"/>
                </a:lnTo>
                <a:lnTo>
                  <a:pt x="10559060" y="6305628"/>
                </a:lnTo>
                <a:lnTo>
                  <a:pt x="0" y="630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77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4815" y="3087549"/>
            <a:ext cx="12518370" cy="6170751"/>
          </a:xfrm>
          <a:custGeom>
            <a:avLst/>
            <a:gdLst/>
            <a:ahLst/>
            <a:cxnLst/>
            <a:rect r="r" b="b" t="t" l="l"/>
            <a:pathLst>
              <a:path h="6170751" w="12518370">
                <a:moveTo>
                  <a:pt x="0" y="0"/>
                </a:moveTo>
                <a:lnTo>
                  <a:pt x="12518370" y="0"/>
                </a:lnTo>
                <a:lnTo>
                  <a:pt x="12518370" y="6170751"/>
                </a:lnTo>
                <a:lnTo>
                  <a:pt x="0" y="6170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First report: 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Employee informations. 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rtf report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399991">
            <a:off x="4000476" y="-4000513"/>
            <a:ext cx="10287047" cy="18288027"/>
          </a:xfrm>
          <a:custGeom>
            <a:avLst/>
            <a:gdLst/>
            <a:ahLst/>
            <a:cxnLst/>
            <a:rect r="r" b="b" t="t" l="l"/>
            <a:pathLst>
              <a:path h="18288027" w="1028704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t="0" r="-3885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Second report: 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Employee donations.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Employee donations by department and job role.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896444"/>
            <a:ext cx="15655370" cy="317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Belleza"/>
              </a:rPr>
              <a:t> </a:t>
            </a:r>
            <a:r>
              <a:rPr lang="en-US" sz="4500">
                <a:solidFill>
                  <a:srgbClr val="FFFFFF"/>
                </a:solidFill>
                <a:latin typeface="Belleza Bold"/>
              </a:rPr>
              <a:t>DATA STEP</a:t>
            </a:r>
            <a:r>
              <a:rPr lang="en-US" sz="4500">
                <a:solidFill>
                  <a:srgbClr val="FFFFFF"/>
                </a:solidFill>
                <a:latin typeface="Belleza"/>
              </a:rPr>
              <a:t> to calculate the mean, the minimum and the maximum of the donations in different periods</a:t>
            </a:r>
          </a:p>
          <a:p>
            <a:pPr marL="971553" indent="-485777" lvl="1">
              <a:lnSpc>
                <a:spcPts val="6345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Belleza"/>
              </a:rPr>
              <a:t>  </a:t>
            </a:r>
            <a:r>
              <a:rPr lang="en-US" sz="4500">
                <a:solidFill>
                  <a:srgbClr val="FFFFFF"/>
                </a:solidFill>
                <a:latin typeface="Belleza Bold"/>
              </a:rPr>
              <a:t>PROC REPORT</a:t>
            </a:r>
            <a:r>
              <a:rPr lang="en-US" sz="4500">
                <a:solidFill>
                  <a:srgbClr val="FFFFFF"/>
                </a:solidFill>
                <a:latin typeface="Belleza"/>
              </a:rPr>
              <a:t> step to create a rtf file with the statistics of donations for every period, divided by department and job role.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399991">
            <a:off x="4000476" y="-4000513"/>
            <a:ext cx="10287047" cy="18288027"/>
          </a:xfrm>
          <a:custGeom>
            <a:avLst/>
            <a:gdLst/>
            <a:ahLst/>
            <a:cxnLst/>
            <a:rect r="r" b="b" t="t" l="l"/>
            <a:pathLst>
              <a:path h="18288027" w="10287047">
                <a:moveTo>
                  <a:pt x="10287048" y="18288000"/>
                </a:moveTo>
                <a:lnTo>
                  <a:pt x="10287000" y="0"/>
                </a:lnTo>
                <a:lnTo>
                  <a:pt x="0" y="26"/>
                </a:lnTo>
                <a:lnTo>
                  <a:pt x="48" y="18288026"/>
                </a:lnTo>
                <a:lnTo>
                  <a:pt x="10287048" y="18288000"/>
                </a:lnTo>
                <a:close/>
              </a:path>
            </a:pathLst>
          </a:custGeom>
          <a:blipFill>
            <a:blip r:embed="rId2"/>
            <a:stretch>
              <a:fillRect l="-38851" t="0" r="-3885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1706377"/>
            <a:chOff x="0" y="0"/>
            <a:chExt cx="21640800" cy="22751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2275170"/>
              <a:chOff x="0" y="0"/>
              <a:chExt cx="4274726" cy="4494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449416"/>
              </a:xfrm>
              <a:custGeom>
                <a:avLst/>
                <a:gdLst/>
                <a:ahLst/>
                <a:cxnLst/>
                <a:rect r="r" b="b" t="t" l="l"/>
                <a:pathLst>
                  <a:path h="449416" w="4274726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425090"/>
                    </a:lnTo>
                    <a:cubicBezTo>
                      <a:pt x="4274726" y="438525"/>
                      <a:pt x="4263834" y="449416"/>
                      <a:pt x="4250399" y="449416"/>
                    </a:cubicBezTo>
                    <a:lnTo>
                      <a:pt x="24327" y="449416"/>
                    </a:lnTo>
                    <a:cubicBezTo>
                      <a:pt x="10891" y="449416"/>
                      <a:pt x="0" y="438525"/>
                      <a:pt x="0" y="42509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ECEBE7">
                  <a:alpha val="64706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4875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83487" y="322880"/>
              <a:ext cx="20873826" cy="1677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 Bold"/>
                </a:rPr>
                <a:t>Second report: </a:t>
              </a:r>
              <a:r>
                <a:rPr lang="en-US" sz="4500">
                  <a:solidFill>
                    <a:srgbClr val="163459"/>
                  </a:solidFill>
                  <a:latin typeface="Belleza"/>
                </a:rPr>
                <a:t>Employee donations.</a:t>
              </a:r>
            </a:p>
            <a:p>
              <a:pPr algn="ctr" marL="0" indent="0" lvl="0">
                <a:lnSpc>
                  <a:spcPts val="4815"/>
                </a:lnSpc>
              </a:pPr>
              <a:r>
                <a:rPr lang="en-US" sz="4500">
                  <a:solidFill>
                    <a:srgbClr val="163459"/>
                  </a:solidFill>
                  <a:latin typeface="Belleza"/>
                </a:rPr>
                <a:t> DATA step and PROC REPORT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44942" y="3047021"/>
            <a:ext cx="13798116" cy="6211279"/>
          </a:xfrm>
          <a:custGeom>
            <a:avLst/>
            <a:gdLst/>
            <a:ahLst/>
            <a:cxnLst/>
            <a:rect r="r" b="b" t="t" l="l"/>
            <a:pathLst>
              <a:path h="6211279" w="13798116">
                <a:moveTo>
                  <a:pt x="0" y="0"/>
                </a:moveTo>
                <a:lnTo>
                  <a:pt x="13798116" y="0"/>
                </a:lnTo>
                <a:lnTo>
                  <a:pt x="13798116" y="6211279"/>
                </a:lnTo>
                <a:lnTo>
                  <a:pt x="0" y="6211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DAF2IWlh07g</dc:identifier>
  <dcterms:modified xsi:type="dcterms:W3CDTF">2011-08-01T06:04:30Z</dcterms:modified>
  <cp:revision>1</cp:revision>
  <dc:title>SAS project</dc:title>
</cp:coreProperties>
</file>